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Amatic SC"/>
      <p:regular r:id="rId21"/>
      <p:bold r:id="rId22"/>
    </p:embeddedFont>
    <p:embeddedFont>
      <p:font typeface="Montserrat"/>
      <p:regular r:id="rId23"/>
      <p:bold r:id="rId24"/>
      <p:italic r:id="rId25"/>
      <p:boldItalic r:id="rId26"/>
    </p:embeddedFont>
    <p:embeddedFont>
      <p:font typeface="Lato"/>
      <p:regular r:id="rId27"/>
      <p:bold r:id="rId28"/>
      <p:italic r:id="rId29"/>
      <p:boldItalic r:id="rId30"/>
    </p:embeddedFont>
    <p:embeddedFont>
      <p:font typeface="Dancing Script"/>
      <p:regular r:id="rId31"/>
      <p:bold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AmaticSC-bold.fntdata"/><Relationship Id="rId21" Type="http://schemas.openxmlformats.org/officeDocument/2006/relationships/font" Target="fonts/AmaticSC-regular.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ancingScript-regular.fntdata"/><Relationship Id="rId30" Type="http://schemas.openxmlformats.org/officeDocument/2006/relationships/font" Target="fonts/Lato-boldItalic.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DancingScrip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7db688c1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7db688c1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65aae712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65aae712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7db688c1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7db688c1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7deb7d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7deb7d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7e9ccb01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7e9ccb01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7deb7dc1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7deb7dc1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7deb7dc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7deb7dc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7deb7dc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7deb7dc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7deb7dc1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7deb7dc1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7db688c1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7db688c1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prateekstark/ReMar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8.png"/><Relationship Id="rId10" Type="http://schemas.openxmlformats.org/officeDocument/2006/relationships/image" Target="../media/image1.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7.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8.png"/><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31161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124D"/>
                </a:solidFill>
              </a:rPr>
              <a:t>ReMark!</a:t>
            </a:r>
            <a:endParaRPr>
              <a:solidFill>
                <a:srgbClr val="20124D"/>
              </a:solidFill>
            </a:endParaRPr>
          </a:p>
        </p:txBody>
      </p:sp>
      <p:sp>
        <p:nvSpPr>
          <p:cNvPr id="135" name="Google Shape;135;p13"/>
          <p:cNvSpPr txBox="1"/>
          <p:nvPr>
            <p:ph idx="1" type="subTitle"/>
          </p:nvPr>
        </p:nvSpPr>
        <p:spPr>
          <a:xfrm>
            <a:off x="2184350" y="3071500"/>
            <a:ext cx="50835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0124D"/>
                </a:solidFill>
                <a:latin typeface="Georgia"/>
                <a:ea typeface="Georgia"/>
                <a:cs typeface="Georgia"/>
                <a:sym typeface="Georgia"/>
              </a:rPr>
              <a:t>GIT Repository  Link : </a:t>
            </a:r>
            <a:r>
              <a:rPr lang="en" u="sng">
                <a:solidFill>
                  <a:schemeClr val="hlink"/>
                </a:solidFill>
                <a:latin typeface="Georgia"/>
                <a:ea typeface="Georgia"/>
                <a:cs typeface="Georgia"/>
                <a:sym typeface="Georgia"/>
                <a:hlinkClick r:id="rId3"/>
              </a:rPr>
              <a:t>https://github.com/prateekstark/ReMark</a:t>
            </a:r>
            <a:endParaRPr>
              <a:solidFill>
                <a:srgbClr val="20124D"/>
              </a:solidFill>
              <a:latin typeface="Georgia"/>
              <a:ea typeface="Georgia"/>
              <a:cs typeface="Georgia"/>
              <a:sym typeface="Georgia"/>
            </a:endParaRPr>
          </a:p>
        </p:txBody>
      </p:sp>
      <p:sp>
        <p:nvSpPr>
          <p:cNvPr id="136" name="Google Shape;136;p13"/>
          <p:cNvSpPr txBox="1"/>
          <p:nvPr/>
        </p:nvSpPr>
        <p:spPr>
          <a:xfrm>
            <a:off x="5789350" y="3844000"/>
            <a:ext cx="2964600" cy="108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Prateek Garg - 2017CS10360</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lang="en">
                <a:latin typeface="Georgia"/>
                <a:ea typeface="Georgia"/>
                <a:cs typeface="Georgia"/>
                <a:sym typeface="Georgia"/>
              </a:rPr>
              <a:t>Rushil Gupta - 2017CS10487</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5" name="Shape 215"/>
        <p:cNvGrpSpPr/>
        <p:nvPr/>
      </p:nvGrpSpPr>
      <p:grpSpPr>
        <a:xfrm>
          <a:off x="0" y="0"/>
          <a:ext cx="0" cy="0"/>
          <a:chOff x="0" y="0"/>
          <a:chExt cx="0" cy="0"/>
        </a:xfrm>
      </p:grpSpPr>
      <p:sp>
        <p:nvSpPr>
          <p:cNvPr id="216" name="Google Shape;216;p22"/>
          <p:cNvSpPr txBox="1"/>
          <p:nvPr>
            <p:ph type="title"/>
          </p:nvPr>
        </p:nvSpPr>
        <p:spPr>
          <a:xfrm>
            <a:off x="1068900" y="5461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73763"/>
                </a:solidFill>
              </a:rPr>
              <a:t>Implementation Strategy</a:t>
            </a:r>
            <a:endParaRPr sz="2800">
              <a:solidFill>
                <a:srgbClr val="073763"/>
              </a:solidFill>
            </a:endParaRPr>
          </a:p>
        </p:txBody>
      </p:sp>
      <p:sp>
        <p:nvSpPr>
          <p:cNvPr id="217" name="Google Shape;217;p22"/>
          <p:cNvSpPr txBox="1"/>
          <p:nvPr>
            <p:ph idx="1" type="body"/>
          </p:nvPr>
        </p:nvSpPr>
        <p:spPr>
          <a:xfrm>
            <a:off x="992700" y="1872350"/>
            <a:ext cx="7038900" cy="2911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4C1130"/>
                </a:solidFill>
              </a:rPr>
              <a:t>We plan to implement our game to function on our Android Mobile Phones i.e. we wish to build a mobile game with the help of Android Studio. </a:t>
            </a:r>
            <a:endParaRPr>
              <a:solidFill>
                <a:srgbClr val="4C1130"/>
              </a:solidFill>
            </a:endParaRPr>
          </a:p>
          <a:p>
            <a:pPr indent="0" lvl="0" marL="0" rtl="0" algn="ctr">
              <a:lnSpc>
                <a:spcPct val="115000"/>
              </a:lnSpc>
              <a:spcBef>
                <a:spcPts val="1600"/>
              </a:spcBef>
              <a:spcAft>
                <a:spcPts val="0"/>
              </a:spcAft>
              <a:buNone/>
            </a:pPr>
            <a:r>
              <a:t/>
            </a:r>
            <a:endParaRPr>
              <a:solidFill>
                <a:srgbClr val="4C1130"/>
              </a:solidFill>
            </a:endParaRPr>
          </a:p>
          <a:p>
            <a:pPr indent="0" lvl="0" marL="0" rtl="0" algn="ctr">
              <a:lnSpc>
                <a:spcPct val="115000"/>
              </a:lnSpc>
              <a:spcBef>
                <a:spcPts val="1600"/>
              </a:spcBef>
              <a:spcAft>
                <a:spcPts val="0"/>
              </a:spcAft>
              <a:buNone/>
            </a:pPr>
            <a:r>
              <a:rPr lang="en">
                <a:solidFill>
                  <a:srgbClr val="4C1130"/>
                </a:solidFill>
              </a:rPr>
              <a:t>We believe we will be able to complete the first draft of our App with basic UI and play by the end of April.</a:t>
            </a:r>
            <a:endParaRPr>
              <a:solidFill>
                <a:srgbClr val="4C1130"/>
              </a:solidFill>
            </a:endParaRPr>
          </a:p>
          <a:p>
            <a:pPr indent="0" lvl="0" marL="0" rtl="0" algn="ctr">
              <a:lnSpc>
                <a:spcPct val="115000"/>
              </a:lnSpc>
              <a:spcBef>
                <a:spcPts val="1600"/>
              </a:spcBef>
              <a:spcAft>
                <a:spcPts val="0"/>
              </a:spcAft>
              <a:buNone/>
            </a:pPr>
            <a:r>
              <a:t/>
            </a:r>
            <a:endParaRPr>
              <a:solidFill>
                <a:srgbClr val="4C1130"/>
              </a:solidFill>
            </a:endParaRPr>
          </a:p>
          <a:p>
            <a:pPr indent="0" lvl="0" marL="0" rtl="0" algn="ctr">
              <a:lnSpc>
                <a:spcPct val="115000"/>
              </a:lnSpc>
              <a:spcBef>
                <a:spcPts val="1600"/>
              </a:spcBef>
              <a:spcAft>
                <a:spcPts val="1600"/>
              </a:spcAft>
              <a:buNone/>
            </a:pPr>
            <a:r>
              <a:rPr lang="en">
                <a:solidFill>
                  <a:srgbClr val="4C1130"/>
                </a:solidFill>
              </a:rPr>
              <a:t>The rectification of the App in correspondence with the feedback received from our trial users shall be our prime agenda in the hackathon on 5th and 6th of May.</a:t>
            </a:r>
            <a:endParaRPr>
              <a:solidFill>
                <a:srgbClr val="4C1130"/>
              </a:solidFill>
            </a:endParaRPr>
          </a:p>
        </p:txBody>
      </p:sp>
      <p:pic>
        <p:nvPicPr>
          <p:cNvPr id="218" name="Google Shape;218;p22"/>
          <p:cNvPicPr preferRelativeResize="0"/>
          <p:nvPr/>
        </p:nvPicPr>
        <p:blipFill>
          <a:blip r:embed="rId3">
            <a:alphaModFix/>
          </a:blip>
          <a:stretch>
            <a:fillRect/>
          </a:stretch>
        </p:blipFill>
        <p:spPr>
          <a:xfrm>
            <a:off x="5584225" y="-220900"/>
            <a:ext cx="3623050" cy="229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2" name="Shape 222"/>
        <p:cNvGrpSpPr/>
        <p:nvPr/>
      </p:nvGrpSpPr>
      <p:grpSpPr>
        <a:xfrm>
          <a:off x="0" y="0"/>
          <a:ext cx="0" cy="0"/>
          <a:chOff x="0" y="0"/>
          <a:chExt cx="0" cy="0"/>
        </a:xfrm>
      </p:grpSpPr>
      <p:sp>
        <p:nvSpPr>
          <p:cNvPr id="223" name="Google Shape;22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73763"/>
                </a:solidFill>
              </a:rPr>
              <a:t>Inspiration</a:t>
            </a:r>
            <a:endParaRPr>
              <a:solidFill>
                <a:srgbClr val="073763"/>
              </a:solidFill>
            </a:endParaRPr>
          </a:p>
        </p:txBody>
      </p:sp>
      <p:sp>
        <p:nvSpPr>
          <p:cNvPr id="224" name="Google Shape;224;p23"/>
          <p:cNvSpPr txBox="1"/>
          <p:nvPr>
            <p:ph idx="1" type="body"/>
          </p:nvPr>
        </p:nvSpPr>
        <p:spPr>
          <a:xfrm>
            <a:off x="1297500" y="12251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C1130"/>
                </a:solidFill>
                <a:latin typeface="Comfortaa"/>
                <a:ea typeface="Comfortaa"/>
                <a:cs typeface="Comfortaa"/>
                <a:sym typeface="Comfortaa"/>
              </a:rPr>
              <a:t>The main inspiration of this app is the lack of communication among people these days due to the hectic life schedule.</a:t>
            </a:r>
            <a:endParaRPr b="1">
              <a:solidFill>
                <a:srgbClr val="4C1130"/>
              </a:solidFill>
              <a:latin typeface="Comfortaa"/>
              <a:ea typeface="Comfortaa"/>
              <a:cs typeface="Comfortaa"/>
              <a:sym typeface="Comfortaa"/>
            </a:endParaRPr>
          </a:p>
          <a:p>
            <a:pPr indent="0" lvl="0" marL="0" rtl="0" algn="l">
              <a:spcBef>
                <a:spcPts val="1600"/>
              </a:spcBef>
              <a:spcAft>
                <a:spcPts val="0"/>
              </a:spcAft>
              <a:buNone/>
            </a:pPr>
            <a:r>
              <a:rPr b="1" lang="en">
                <a:solidFill>
                  <a:srgbClr val="4C1130"/>
                </a:solidFill>
                <a:latin typeface="Comfortaa"/>
                <a:ea typeface="Comfortaa"/>
                <a:cs typeface="Comfortaa"/>
                <a:sym typeface="Comfortaa"/>
              </a:rPr>
              <a:t>We can see instances of people getting involved in issues, they do not have complete knowledge for.</a:t>
            </a:r>
            <a:endParaRPr b="1">
              <a:solidFill>
                <a:srgbClr val="4C1130"/>
              </a:solidFill>
              <a:latin typeface="Comfortaa"/>
              <a:ea typeface="Comfortaa"/>
              <a:cs typeface="Comfortaa"/>
              <a:sym typeface="Comfortaa"/>
            </a:endParaRPr>
          </a:p>
          <a:p>
            <a:pPr indent="0" lvl="0" marL="0" rtl="0" algn="l">
              <a:spcBef>
                <a:spcPts val="1600"/>
              </a:spcBef>
              <a:spcAft>
                <a:spcPts val="0"/>
              </a:spcAft>
              <a:buNone/>
            </a:pPr>
            <a:r>
              <a:rPr b="1" lang="en">
                <a:solidFill>
                  <a:srgbClr val="4C1130"/>
                </a:solidFill>
                <a:latin typeface="Comfortaa"/>
                <a:ea typeface="Comfortaa"/>
                <a:cs typeface="Comfortaa"/>
                <a:sym typeface="Comfortaa"/>
              </a:rPr>
              <a:t>The main reason behind these extremist views is that we do not see the point of view of other people. We do not have a different perspective to the issue because we are blocked.</a:t>
            </a:r>
            <a:endParaRPr b="1">
              <a:solidFill>
                <a:srgbClr val="4C1130"/>
              </a:solidFill>
              <a:latin typeface="Comfortaa"/>
              <a:ea typeface="Comfortaa"/>
              <a:cs typeface="Comfortaa"/>
              <a:sym typeface="Comfortaa"/>
            </a:endParaRPr>
          </a:p>
          <a:p>
            <a:pPr indent="0" lvl="0" marL="0" rtl="0" algn="l">
              <a:spcBef>
                <a:spcPts val="1600"/>
              </a:spcBef>
              <a:spcAft>
                <a:spcPts val="0"/>
              </a:spcAft>
              <a:buNone/>
            </a:pPr>
            <a:r>
              <a:rPr b="1" lang="en">
                <a:solidFill>
                  <a:srgbClr val="4C1130"/>
                </a:solidFill>
                <a:latin typeface="Comfortaa"/>
                <a:ea typeface="Comfortaa"/>
                <a:cs typeface="Comfortaa"/>
                <a:sym typeface="Comfortaa"/>
              </a:rPr>
              <a:t>ReMark aims at improving your social communication by giving you a chance to connect with random strangers giving you an insight of viewpoints other than yours thus helping you shape your notions on various pertinent issues</a:t>
            </a:r>
            <a:endParaRPr b="1">
              <a:solidFill>
                <a:srgbClr val="4C1130"/>
              </a:solidFill>
              <a:latin typeface="Comfortaa"/>
              <a:ea typeface="Comfortaa"/>
              <a:cs typeface="Comfortaa"/>
              <a:sym typeface="Comfortaa"/>
            </a:endParaRPr>
          </a:p>
          <a:p>
            <a:pPr indent="0" lvl="0" marL="0" rtl="0" algn="l">
              <a:spcBef>
                <a:spcPts val="1600"/>
              </a:spcBef>
              <a:spcAft>
                <a:spcPts val="0"/>
              </a:spcAft>
              <a:buNone/>
            </a:pPr>
            <a:r>
              <a:rPr b="1" lang="en">
                <a:solidFill>
                  <a:srgbClr val="4C1130"/>
                </a:solidFill>
                <a:latin typeface="Comfortaa"/>
                <a:ea typeface="Comfortaa"/>
                <a:cs typeface="Comfortaa"/>
                <a:sym typeface="Comfortaa"/>
              </a:rPr>
              <a:t>P.S. - You can also test your humour though! :D</a:t>
            </a:r>
            <a:endParaRPr b="1">
              <a:solidFill>
                <a:srgbClr val="4C1130"/>
              </a:solidFill>
              <a:latin typeface="Comfortaa"/>
              <a:ea typeface="Comfortaa"/>
              <a:cs typeface="Comfortaa"/>
              <a:sym typeface="Comfortaa"/>
            </a:endParaRPr>
          </a:p>
          <a:p>
            <a:pPr indent="0" lvl="0" marL="0" rtl="0" algn="l">
              <a:spcBef>
                <a:spcPts val="1600"/>
              </a:spcBef>
              <a:spcAft>
                <a:spcPts val="0"/>
              </a:spcAft>
              <a:buNone/>
            </a:pPr>
            <a:r>
              <a:t/>
            </a:r>
            <a:endParaRPr>
              <a:solidFill>
                <a:srgbClr val="4C1130"/>
              </a:solidFill>
            </a:endParaRPr>
          </a:p>
          <a:p>
            <a:pPr indent="0" lvl="0" marL="0" rtl="0" algn="l">
              <a:spcBef>
                <a:spcPts val="1600"/>
              </a:spcBef>
              <a:spcAft>
                <a:spcPts val="1600"/>
              </a:spcAft>
              <a:buNone/>
            </a:pPr>
            <a:r>
              <a:t/>
            </a:r>
            <a:endParaRPr>
              <a:solidFill>
                <a:srgbClr val="4C113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74E13"/>
                </a:solidFill>
              </a:rPr>
              <a:t>Contents	</a:t>
            </a:r>
            <a:endParaRPr>
              <a:solidFill>
                <a:srgbClr val="274E13"/>
              </a:solidFill>
            </a:endParaRPr>
          </a:p>
        </p:txBody>
      </p:sp>
      <p:sp>
        <p:nvSpPr>
          <p:cNvPr id="142" name="Google Shape;142;p14"/>
          <p:cNvSpPr txBox="1"/>
          <p:nvPr>
            <p:ph idx="1" type="body"/>
          </p:nvPr>
        </p:nvSpPr>
        <p:spPr>
          <a:xfrm>
            <a:off x="1297500" y="1550675"/>
            <a:ext cx="7038900" cy="1230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20124D"/>
              </a:buClr>
              <a:buSzPts val="1300"/>
              <a:buChar char="●"/>
            </a:pPr>
            <a:r>
              <a:rPr lang="en">
                <a:solidFill>
                  <a:srgbClr val="20124D"/>
                </a:solidFill>
              </a:rPr>
              <a:t>Social Issue targeted through Game</a:t>
            </a:r>
            <a:endParaRPr>
              <a:solidFill>
                <a:srgbClr val="20124D"/>
              </a:solidFill>
            </a:endParaRPr>
          </a:p>
          <a:p>
            <a:pPr indent="-311150" lvl="0" marL="457200" rtl="0" algn="l">
              <a:lnSpc>
                <a:spcPct val="150000"/>
              </a:lnSpc>
              <a:spcBef>
                <a:spcPts val="0"/>
              </a:spcBef>
              <a:spcAft>
                <a:spcPts val="0"/>
              </a:spcAft>
              <a:buClr>
                <a:srgbClr val="20124D"/>
              </a:buClr>
              <a:buSzPts val="1300"/>
              <a:buChar char="●"/>
            </a:pPr>
            <a:r>
              <a:rPr lang="en">
                <a:solidFill>
                  <a:srgbClr val="20124D"/>
                </a:solidFill>
              </a:rPr>
              <a:t>Brief Description of the Game</a:t>
            </a:r>
            <a:endParaRPr>
              <a:solidFill>
                <a:srgbClr val="20124D"/>
              </a:solidFill>
            </a:endParaRPr>
          </a:p>
          <a:p>
            <a:pPr indent="-311150" lvl="0" marL="457200" rtl="0" algn="l">
              <a:lnSpc>
                <a:spcPct val="150000"/>
              </a:lnSpc>
              <a:spcBef>
                <a:spcPts val="0"/>
              </a:spcBef>
              <a:spcAft>
                <a:spcPts val="0"/>
              </a:spcAft>
              <a:buClr>
                <a:srgbClr val="20124D"/>
              </a:buClr>
              <a:buSzPts val="1300"/>
              <a:buChar char="●"/>
            </a:pPr>
            <a:r>
              <a:rPr lang="en">
                <a:solidFill>
                  <a:srgbClr val="20124D"/>
                </a:solidFill>
              </a:rPr>
              <a:t>Semantics of the Game </a:t>
            </a:r>
            <a:endParaRPr>
              <a:solidFill>
                <a:srgbClr val="20124D"/>
              </a:solidFill>
            </a:endParaRPr>
          </a:p>
          <a:p>
            <a:pPr indent="-311150" lvl="0" marL="457200" rtl="0" algn="l">
              <a:lnSpc>
                <a:spcPct val="150000"/>
              </a:lnSpc>
              <a:spcBef>
                <a:spcPts val="0"/>
              </a:spcBef>
              <a:spcAft>
                <a:spcPts val="0"/>
              </a:spcAft>
              <a:buClr>
                <a:srgbClr val="20124D"/>
              </a:buClr>
              <a:buSzPts val="1300"/>
              <a:buChar char="●"/>
            </a:pPr>
            <a:r>
              <a:rPr lang="en">
                <a:solidFill>
                  <a:srgbClr val="20124D"/>
                </a:solidFill>
              </a:rPr>
              <a:t>How do we plan to implement</a:t>
            </a:r>
            <a:endParaRPr>
              <a:solidFill>
                <a:srgbClr val="20124D"/>
              </a:solidFill>
            </a:endParaRPr>
          </a:p>
          <a:p>
            <a:pPr indent="-311150" lvl="0" marL="457200" rtl="0" algn="l">
              <a:lnSpc>
                <a:spcPct val="150000"/>
              </a:lnSpc>
              <a:spcBef>
                <a:spcPts val="0"/>
              </a:spcBef>
              <a:spcAft>
                <a:spcPts val="0"/>
              </a:spcAft>
              <a:buClr>
                <a:srgbClr val="20124D"/>
              </a:buClr>
              <a:buSzPts val="1300"/>
              <a:buChar char="●"/>
            </a:pPr>
            <a:r>
              <a:rPr lang="en">
                <a:solidFill>
                  <a:srgbClr val="20124D"/>
                </a:solidFill>
              </a:rPr>
              <a:t>Inspirations for the Game</a:t>
            </a:r>
            <a:endParaRPr>
              <a:solidFill>
                <a:srgbClr val="20124D"/>
              </a:solidFill>
            </a:endParaRPr>
          </a:p>
          <a:p>
            <a:pPr indent="0" lvl="0" marL="457200" rtl="0" algn="l">
              <a:lnSpc>
                <a:spcPct val="150000"/>
              </a:lnSpc>
              <a:spcBef>
                <a:spcPts val="1600"/>
              </a:spcBef>
              <a:spcAft>
                <a:spcPts val="1600"/>
              </a:spcAft>
              <a:buNone/>
            </a:pPr>
            <a:r>
              <a:t/>
            </a:r>
            <a:endParaRPr>
              <a:solidFill>
                <a:srgbClr val="20124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Modern Society</a:t>
            </a:r>
            <a:endParaRPr/>
          </a:p>
        </p:txBody>
      </p:sp>
      <p:pic>
        <p:nvPicPr>
          <p:cNvPr id="148" name="Google Shape;148;p15"/>
          <p:cNvPicPr preferRelativeResize="0"/>
          <p:nvPr/>
        </p:nvPicPr>
        <p:blipFill>
          <a:blip r:embed="rId3">
            <a:alphaModFix/>
          </a:blip>
          <a:stretch>
            <a:fillRect/>
          </a:stretch>
        </p:blipFill>
        <p:spPr>
          <a:xfrm>
            <a:off x="1297499" y="428625"/>
            <a:ext cx="2143125" cy="2143125"/>
          </a:xfrm>
          <a:prstGeom prst="rect">
            <a:avLst/>
          </a:prstGeom>
          <a:noFill/>
          <a:ln>
            <a:noFill/>
          </a:ln>
        </p:spPr>
      </p:pic>
      <p:pic>
        <p:nvPicPr>
          <p:cNvPr id="149" name="Google Shape;149;p15"/>
          <p:cNvPicPr preferRelativeResize="0"/>
          <p:nvPr/>
        </p:nvPicPr>
        <p:blipFill>
          <a:blip r:embed="rId4">
            <a:alphaModFix/>
          </a:blip>
          <a:stretch>
            <a:fillRect/>
          </a:stretch>
        </p:blipFill>
        <p:spPr>
          <a:xfrm>
            <a:off x="6365600" y="428625"/>
            <a:ext cx="2143125" cy="2143125"/>
          </a:xfrm>
          <a:prstGeom prst="rect">
            <a:avLst/>
          </a:prstGeom>
          <a:noFill/>
          <a:ln>
            <a:noFill/>
          </a:ln>
        </p:spPr>
      </p:pic>
      <p:pic>
        <p:nvPicPr>
          <p:cNvPr id="150" name="Google Shape;150;p15"/>
          <p:cNvPicPr preferRelativeResize="0"/>
          <p:nvPr/>
        </p:nvPicPr>
        <p:blipFill>
          <a:blip r:embed="rId5">
            <a:alphaModFix/>
          </a:blip>
          <a:stretch>
            <a:fillRect/>
          </a:stretch>
        </p:blipFill>
        <p:spPr>
          <a:xfrm>
            <a:off x="3576175" y="2770550"/>
            <a:ext cx="2195250" cy="2195250"/>
          </a:xfrm>
          <a:prstGeom prst="rect">
            <a:avLst/>
          </a:prstGeom>
          <a:noFill/>
          <a:ln>
            <a:noFill/>
          </a:ln>
        </p:spPr>
      </p:pic>
      <p:sp>
        <p:nvSpPr>
          <p:cNvPr id="151" name="Google Shape;151;p15"/>
          <p:cNvSpPr/>
          <p:nvPr/>
        </p:nvSpPr>
        <p:spPr>
          <a:xfrm>
            <a:off x="4305450" y="1217888"/>
            <a:ext cx="1023000" cy="56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10800000">
            <a:off x="6469925" y="3139700"/>
            <a:ext cx="1284000" cy="12276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nvSpPr>
        <p:spPr>
          <a:xfrm>
            <a:off x="176400" y="2991550"/>
            <a:ext cx="3153900" cy="1911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200">
                <a:latin typeface="Raleway"/>
                <a:ea typeface="Raleway"/>
                <a:cs typeface="Raleway"/>
                <a:sym typeface="Raleway"/>
              </a:rPr>
              <a:t>This is John. He is a Software Engineer at TCS, Bengaluru. He has at least 10 hours of work daily which entirely exhausts him. He is not able to interact with his friends properly. He is constrained both in his thoughts and life.</a:t>
            </a:r>
            <a:endParaRPr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7" name="Shape 157"/>
        <p:cNvGrpSpPr/>
        <p:nvPr/>
      </p:nvGrpSpPr>
      <p:grpSpPr>
        <a:xfrm>
          <a:off x="0" y="0"/>
          <a:ext cx="0" cy="0"/>
          <a:chOff x="0" y="0"/>
          <a:chExt cx="0" cy="0"/>
        </a:xfrm>
      </p:grpSpPr>
      <p:grpSp>
        <p:nvGrpSpPr>
          <p:cNvPr id="158" name="Google Shape;158;p16"/>
          <p:cNvGrpSpPr/>
          <p:nvPr/>
        </p:nvGrpSpPr>
        <p:grpSpPr>
          <a:xfrm>
            <a:off x="2437600" y="2064651"/>
            <a:ext cx="3181350" cy="1988344"/>
            <a:chOff x="440850" y="1796476"/>
            <a:chExt cx="3181350" cy="1988344"/>
          </a:xfrm>
        </p:grpSpPr>
        <p:pic>
          <p:nvPicPr>
            <p:cNvPr id="159" name="Google Shape;159;p16"/>
            <p:cNvPicPr preferRelativeResize="0"/>
            <p:nvPr/>
          </p:nvPicPr>
          <p:blipFill>
            <a:blip r:embed="rId3">
              <a:alphaModFix/>
            </a:blip>
            <a:stretch>
              <a:fillRect/>
            </a:stretch>
          </p:blipFill>
          <p:spPr>
            <a:xfrm>
              <a:off x="440850" y="1796476"/>
              <a:ext cx="3181350" cy="1988344"/>
            </a:xfrm>
            <a:prstGeom prst="rect">
              <a:avLst/>
            </a:prstGeom>
            <a:noFill/>
            <a:ln>
              <a:noFill/>
            </a:ln>
          </p:spPr>
        </p:pic>
        <p:pic>
          <p:nvPicPr>
            <p:cNvPr id="160" name="Google Shape;160;p16"/>
            <p:cNvPicPr preferRelativeResize="0"/>
            <p:nvPr/>
          </p:nvPicPr>
          <p:blipFill rotWithShape="1">
            <a:blip r:embed="rId4">
              <a:alphaModFix/>
            </a:blip>
            <a:srcRect b="0" l="0" r="0" t="22588"/>
            <a:stretch/>
          </p:blipFill>
          <p:spPr>
            <a:xfrm>
              <a:off x="892025" y="1958800"/>
              <a:ext cx="2357051" cy="1300277"/>
            </a:xfrm>
            <a:prstGeom prst="rect">
              <a:avLst/>
            </a:prstGeom>
            <a:noFill/>
            <a:ln>
              <a:noFill/>
            </a:ln>
          </p:spPr>
        </p:pic>
      </p:grpSp>
      <p:pic>
        <p:nvPicPr>
          <p:cNvPr id="161" name="Google Shape;161;p16"/>
          <p:cNvPicPr preferRelativeResize="0"/>
          <p:nvPr/>
        </p:nvPicPr>
        <p:blipFill>
          <a:blip r:embed="rId5">
            <a:alphaModFix/>
          </a:blip>
          <a:stretch>
            <a:fillRect/>
          </a:stretch>
        </p:blipFill>
        <p:spPr>
          <a:xfrm>
            <a:off x="170850" y="2064638"/>
            <a:ext cx="2143125" cy="2143125"/>
          </a:xfrm>
          <a:prstGeom prst="rect">
            <a:avLst/>
          </a:prstGeom>
          <a:noFill/>
          <a:ln>
            <a:noFill/>
          </a:ln>
        </p:spPr>
      </p:pic>
      <p:sp>
        <p:nvSpPr>
          <p:cNvPr id="162" name="Google Shape;162;p16"/>
          <p:cNvSpPr txBox="1"/>
          <p:nvPr/>
        </p:nvSpPr>
        <p:spPr>
          <a:xfrm>
            <a:off x="1277050" y="254000"/>
            <a:ext cx="3040800" cy="113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Raleway"/>
                <a:ea typeface="Raleway"/>
                <a:cs typeface="Raleway"/>
                <a:sym typeface="Raleway"/>
              </a:rPr>
              <a:t>Once when going through the e-Newspaper, John read about the news on Polygamy. He searched for it over the net and received following text</a:t>
            </a:r>
            <a:endParaRPr sz="1200">
              <a:latin typeface="Raleway"/>
              <a:ea typeface="Raleway"/>
              <a:cs typeface="Raleway"/>
              <a:sym typeface="Raleway"/>
            </a:endParaRPr>
          </a:p>
        </p:txBody>
      </p:sp>
      <p:sp>
        <p:nvSpPr>
          <p:cNvPr id="163" name="Google Shape;163;p16"/>
          <p:cNvSpPr txBox="1"/>
          <p:nvPr/>
        </p:nvSpPr>
        <p:spPr>
          <a:xfrm>
            <a:off x="5714350" y="1066750"/>
            <a:ext cx="2935800" cy="323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0124D"/>
              </a:buClr>
              <a:buSzPts val="1800"/>
              <a:buFont typeface="Amatic SC"/>
              <a:buChar char="●"/>
            </a:pPr>
            <a:r>
              <a:rPr b="1" lang="en" sz="1800">
                <a:solidFill>
                  <a:srgbClr val="20124D"/>
                </a:solidFill>
                <a:latin typeface="Amatic SC"/>
                <a:ea typeface="Amatic SC"/>
                <a:cs typeface="Amatic SC"/>
                <a:sym typeface="Amatic SC"/>
              </a:rPr>
              <a:t>Polygamy and Polyandry are not lawful for Hindus (including Sikhs, Buddhists and Jains) pursuant to the provisions of Hindu Marriage Act.</a:t>
            </a:r>
            <a:endParaRPr b="1" sz="1800">
              <a:solidFill>
                <a:srgbClr val="20124D"/>
              </a:solidFill>
              <a:latin typeface="Amatic SC"/>
              <a:ea typeface="Amatic SC"/>
              <a:cs typeface="Amatic SC"/>
              <a:sym typeface="Amatic SC"/>
            </a:endParaRPr>
          </a:p>
          <a:p>
            <a:pPr indent="0" lvl="0" marL="457200" rtl="0" algn="l">
              <a:spcBef>
                <a:spcPts val="0"/>
              </a:spcBef>
              <a:spcAft>
                <a:spcPts val="0"/>
              </a:spcAft>
              <a:buNone/>
            </a:pPr>
            <a:r>
              <a:t/>
            </a:r>
            <a:endParaRPr b="1" sz="1800">
              <a:solidFill>
                <a:srgbClr val="20124D"/>
              </a:solidFill>
              <a:latin typeface="Amatic SC"/>
              <a:ea typeface="Amatic SC"/>
              <a:cs typeface="Amatic SC"/>
              <a:sym typeface="Amatic SC"/>
            </a:endParaRPr>
          </a:p>
          <a:p>
            <a:pPr indent="0" lvl="0" marL="0" rtl="0" algn="l">
              <a:spcBef>
                <a:spcPts val="0"/>
              </a:spcBef>
              <a:spcAft>
                <a:spcPts val="0"/>
              </a:spcAft>
              <a:buNone/>
            </a:pPr>
            <a:r>
              <a:rPr b="1" lang="en" sz="1800">
                <a:solidFill>
                  <a:srgbClr val="20124D"/>
                </a:solidFill>
                <a:latin typeface="Amatic SC"/>
                <a:ea typeface="Amatic SC"/>
                <a:cs typeface="Amatic SC"/>
                <a:sym typeface="Amatic SC"/>
              </a:rPr>
              <a:t> </a:t>
            </a:r>
            <a:endParaRPr b="1" sz="1800">
              <a:solidFill>
                <a:srgbClr val="20124D"/>
              </a:solidFill>
              <a:latin typeface="Amatic SC"/>
              <a:ea typeface="Amatic SC"/>
              <a:cs typeface="Amatic SC"/>
              <a:sym typeface="Amatic SC"/>
            </a:endParaRPr>
          </a:p>
          <a:p>
            <a:pPr indent="-342900" lvl="0" marL="457200" rtl="0" algn="l">
              <a:spcBef>
                <a:spcPts val="0"/>
              </a:spcBef>
              <a:spcAft>
                <a:spcPts val="0"/>
              </a:spcAft>
              <a:buClr>
                <a:srgbClr val="20124D"/>
              </a:buClr>
              <a:buSzPts val="1800"/>
              <a:buFont typeface="Amatic SC"/>
              <a:buChar char="●"/>
            </a:pPr>
            <a:r>
              <a:rPr b="1" lang="en" sz="1800">
                <a:solidFill>
                  <a:srgbClr val="20124D"/>
                </a:solidFill>
                <a:latin typeface="Amatic SC"/>
                <a:ea typeface="Amatic SC"/>
                <a:cs typeface="Amatic SC"/>
                <a:sym typeface="Amatic SC"/>
              </a:rPr>
              <a:t>Under Sunni and Shia Islamic marital jurisprudence, Muslim men are allowed to practice polygamy, that is, they can have more than one wife, but not more than four at the same time.</a:t>
            </a:r>
            <a:endParaRPr b="1" sz="1800">
              <a:solidFill>
                <a:srgbClr val="20124D"/>
              </a:solidFill>
              <a:latin typeface="Amatic SC"/>
              <a:ea typeface="Amatic SC"/>
              <a:cs typeface="Amatic SC"/>
              <a:sym typeface="Amatic S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Amatic SC"/>
                <a:ea typeface="Amatic SC"/>
                <a:cs typeface="Amatic SC"/>
                <a:sym typeface="Amatic SC"/>
              </a:rPr>
              <a:t>Why stereotypes exist?</a:t>
            </a:r>
            <a:endParaRPr>
              <a:solidFill>
                <a:srgbClr val="000000"/>
              </a:solidFill>
              <a:latin typeface="Amatic SC"/>
              <a:ea typeface="Amatic SC"/>
              <a:cs typeface="Amatic SC"/>
              <a:sym typeface="Amatic SC"/>
            </a:endParaRPr>
          </a:p>
        </p:txBody>
      </p:sp>
      <p:sp>
        <p:nvSpPr>
          <p:cNvPr id="169" name="Google Shape;169;p17"/>
          <p:cNvSpPr txBox="1"/>
          <p:nvPr>
            <p:ph idx="1" type="body"/>
          </p:nvPr>
        </p:nvSpPr>
        <p:spPr>
          <a:xfrm>
            <a:off x="1297500" y="929475"/>
            <a:ext cx="5736900" cy="1448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0124D"/>
              </a:buClr>
              <a:buSzPts val="1500"/>
              <a:buFont typeface="Amatic SC"/>
              <a:buChar char="●"/>
            </a:pPr>
            <a:r>
              <a:rPr lang="en" sz="1500">
                <a:solidFill>
                  <a:srgbClr val="20124D"/>
                </a:solidFill>
                <a:latin typeface="Amatic SC"/>
                <a:ea typeface="Amatic SC"/>
                <a:cs typeface="Amatic SC"/>
                <a:sym typeface="Amatic SC"/>
              </a:rPr>
              <a:t>Busy work schedule restrict people from being social.</a:t>
            </a:r>
            <a:endParaRPr sz="1500">
              <a:solidFill>
                <a:srgbClr val="20124D"/>
              </a:solidFill>
              <a:latin typeface="Amatic SC"/>
              <a:ea typeface="Amatic SC"/>
              <a:cs typeface="Amatic SC"/>
              <a:sym typeface="Amatic SC"/>
            </a:endParaRPr>
          </a:p>
          <a:p>
            <a:pPr indent="-323850" lvl="0" marL="457200" rtl="0" algn="l">
              <a:spcBef>
                <a:spcPts val="0"/>
              </a:spcBef>
              <a:spcAft>
                <a:spcPts val="0"/>
              </a:spcAft>
              <a:buClr>
                <a:srgbClr val="20124D"/>
              </a:buClr>
              <a:buSzPts val="1500"/>
              <a:buFont typeface="Amatic SC"/>
              <a:buChar char="●"/>
            </a:pPr>
            <a:r>
              <a:rPr lang="en" sz="1500">
                <a:solidFill>
                  <a:srgbClr val="20124D"/>
                </a:solidFill>
                <a:latin typeface="Amatic SC"/>
                <a:ea typeface="Amatic SC"/>
                <a:cs typeface="Amatic SC"/>
                <a:sym typeface="Amatic SC"/>
              </a:rPr>
              <a:t>Learning becoming more and more one way.</a:t>
            </a:r>
            <a:endParaRPr sz="1500">
              <a:solidFill>
                <a:srgbClr val="20124D"/>
              </a:solidFill>
              <a:latin typeface="Amatic SC"/>
              <a:ea typeface="Amatic SC"/>
              <a:cs typeface="Amatic SC"/>
              <a:sym typeface="Amatic SC"/>
            </a:endParaRPr>
          </a:p>
          <a:p>
            <a:pPr indent="-323850" lvl="0" marL="457200" rtl="0" algn="l">
              <a:spcBef>
                <a:spcPts val="0"/>
              </a:spcBef>
              <a:spcAft>
                <a:spcPts val="0"/>
              </a:spcAft>
              <a:buClr>
                <a:srgbClr val="20124D"/>
              </a:buClr>
              <a:buSzPts val="1500"/>
              <a:buFont typeface="Amatic SC"/>
              <a:buChar char="●"/>
            </a:pPr>
            <a:r>
              <a:rPr lang="en" sz="1500">
                <a:solidFill>
                  <a:srgbClr val="20124D"/>
                </a:solidFill>
                <a:latin typeface="Amatic SC"/>
                <a:ea typeface="Amatic SC"/>
                <a:cs typeface="Amatic SC"/>
                <a:sym typeface="Amatic SC"/>
              </a:rPr>
              <a:t>Substantial influence of ideals in the Indian society.</a:t>
            </a:r>
            <a:endParaRPr sz="1500">
              <a:solidFill>
                <a:srgbClr val="20124D"/>
              </a:solidFill>
              <a:latin typeface="Amatic SC"/>
              <a:ea typeface="Amatic SC"/>
              <a:cs typeface="Amatic SC"/>
              <a:sym typeface="Amatic SC"/>
            </a:endParaRPr>
          </a:p>
          <a:p>
            <a:pPr indent="-323850" lvl="0" marL="457200" rtl="0" algn="l">
              <a:spcBef>
                <a:spcPts val="0"/>
              </a:spcBef>
              <a:spcAft>
                <a:spcPts val="0"/>
              </a:spcAft>
              <a:buClr>
                <a:srgbClr val="20124D"/>
              </a:buClr>
              <a:buSzPts val="1500"/>
              <a:buFont typeface="Amatic SC"/>
              <a:buChar char="●"/>
            </a:pPr>
            <a:r>
              <a:rPr lang="en" sz="1500">
                <a:solidFill>
                  <a:srgbClr val="20124D"/>
                </a:solidFill>
                <a:latin typeface="Amatic SC"/>
                <a:ea typeface="Amatic SC"/>
                <a:cs typeface="Amatic SC"/>
                <a:sym typeface="Amatic SC"/>
              </a:rPr>
              <a:t>People aren’t aware of situations other people face, leading to the more prevalent extremist thoughts.</a:t>
            </a:r>
            <a:endParaRPr sz="1500">
              <a:solidFill>
                <a:srgbClr val="20124D"/>
              </a:solidFill>
              <a:latin typeface="Amatic SC"/>
              <a:ea typeface="Amatic SC"/>
              <a:cs typeface="Amatic SC"/>
              <a:sym typeface="Amatic SC"/>
            </a:endParaRPr>
          </a:p>
          <a:p>
            <a:pPr indent="0" lvl="0" marL="0" rtl="0" algn="l">
              <a:spcBef>
                <a:spcPts val="1600"/>
              </a:spcBef>
              <a:spcAft>
                <a:spcPts val="0"/>
              </a:spcAft>
              <a:buNone/>
            </a:pPr>
            <a:r>
              <a:t/>
            </a:r>
            <a:endParaRPr>
              <a:solidFill>
                <a:srgbClr val="20124D"/>
              </a:solidFill>
            </a:endParaRPr>
          </a:p>
          <a:p>
            <a:pPr indent="0" lvl="0" marL="0" rtl="0" algn="l">
              <a:spcBef>
                <a:spcPts val="1600"/>
              </a:spcBef>
              <a:spcAft>
                <a:spcPts val="0"/>
              </a:spcAft>
              <a:buNone/>
            </a:pPr>
            <a:r>
              <a:t/>
            </a:r>
            <a:endParaRPr>
              <a:solidFill>
                <a:srgbClr val="20124D"/>
              </a:solidFill>
            </a:endParaRPr>
          </a:p>
          <a:p>
            <a:pPr indent="0" lvl="0" marL="0" rtl="0" algn="l">
              <a:spcBef>
                <a:spcPts val="1600"/>
              </a:spcBef>
              <a:spcAft>
                <a:spcPts val="1600"/>
              </a:spcAft>
              <a:buNone/>
            </a:pPr>
            <a:r>
              <a:t/>
            </a:r>
            <a:endParaRPr>
              <a:solidFill>
                <a:srgbClr val="20124D"/>
              </a:solidFill>
            </a:endParaRPr>
          </a:p>
        </p:txBody>
      </p:sp>
      <p:sp>
        <p:nvSpPr>
          <p:cNvPr id="170" name="Google Shape;170;p17"/>
          <p:cNvSpPr/>
          <p:nvPr/>
        </p:nvSpPr>
        <p:spPr>
          <a:xfrm>
            <a:off x="3278850" y="2482176"/>
            <a:ext cx="1774200" cy="1291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matic SC"/>
                <a:ea typeface="Amatic SC"/>
                <a:cs typeface="Amatic SC"/>
                <a:sym typeface="Amatic SC"/>
              </a:rPr>
              <a:t>One solution</a:t>
            </a:r>
            <a:endParaRPr>
              <a:latin typeface="Amatic SC"/>
              <a:ea typeface="Amatic SC"/>
              <a:cs typeface="Amatic SC"/>
              <a:sym typeface="Amatic SC"/>
            </a:endParaRPr>
          </a:p>
        </p:txBody>
      </p:sp>
      <p:sp>
        <p:nvSpPr>
          <p:cNvPr id="171" name="Google Shape;171;p17"/>
          <p:cNvSpPr txBox="1"/>
          <p:nvPr/>
        </p:nvSpPr>
        <p:spPr>
          <a:xfrm>
            <a:off x="2139875" y="3773975"/>
            <a:ext cx="4295400" cy="74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matic SC"/>
                <a:ea typeface="Amatic SC"/>
                <a:cs typeface="Amatic SC"/>
                <a:sym typeface="Amatic SC"/>
              </a:rPr>
              <a:t>Promoting discussions leading to moderation of the extremist thoughts present.</a:t>
            </a:r>
            <a:endParaRPr sz="1800">
              <a:latin typeface="Amatic SC"/>
              <a:ea typeface="Amatic SC"/>
              <a:cs typeface="Amatic SC"/>
              <a:sym typeface="Amatic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3744723" y="1473438"/>
            <a:ext cx="5279953" cy="3521725"/>
          </a:xfrm>
          <a:prstGeom prst="rect">
            <a:avLst/>
          </a:prstGeom>
          <a:noFill/>
          <a:ln>
            <a:noFill/>
          </a:ln>
        </p:spPr>
      </p:pic>
      <p:sp>
        <p:nvSpPr>
          <p:cNvPr id="177" name="Google Shape;177;p18"/>
          <p:cNvSpPr txBox="1"/>
          <p:nvPr/>
        </p:nvSpPr>
        <p:spPr>
          <a:xfrm>
            <a:off x="449463" y="2336275"/>
            <a:ext cx="2785200" cy="2658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800">
                <a:latin typeface="Amatic SC"/>
                <a:ea typeface="Amatic SC"/>
                <a:cs typeface="Amatic SC"/>
                <a:sym typeface="Amatic SC"/>
              </a:rPr>
              <a:t>An engaging and euphoric party game built with an aim of expanding your social communication.</a:t>
            </a:r>
            <a:endParaRPr b="1" sz="1800">
              <a:latin typeface="Amatic SC"/>
              <a:ea typeface="Amatic SC"/>
              <a:cs typeface="Amatic SC"/>
              <a:sym typeface="Amatic SC"/>
            </a:endParaRPr>
          </a:p>
          <a:p>
            <a:pPr indent="0" lvl="0" marL="0" rtl="0" algn="ctr">
              <a:lnSpc>
                <a:spcPct val="150000"/>
              </a:lnSpc>
              <a:spcBef>
                <a:spcPts val="0"/>
              </a:spcBef>
              <a:spcAft>
                <a:spcPts val="0"/>
              </a:spcAft>
              <a:buNone/>
            </a:pPr>
            <a:r>
              <a:t/>
            </a:r>
            <a:endParaRPr b="1" sz="1800">
              <a:latin typeface="Amatic SC"/>
              <a:ea typeface="Amatic SC"/>
              <a:cs typeface="Amatic SC"/>
              <a:sym typeface="Amatic SC"/>
            </a:endParaRPr>
          </a:p>
          <a:p>
            <a:pPr indent="0" lvl="0" marL="0" rtl="0" algn="ctr">
              <a:lnSpc>
                <a:spcPct val="150000"/>
              </a:lnSpc>
              <a:spcBef>
                <a:spcPts val="0"/>
              </a:spcBef>
              <a:spcAft>
                <a:spcPts val="0"/>
              </a:spcAft>
              <a:buNone/>
            </a:pPr>
            <a:r>
              <a:t/>
            </a:r>
            <a:endParaRPr b="1" sz="1800">
              <a:latin typeface="Dancing Script"/>
              <a:ea typeface="Dancing Script"/>
              <a:cs typeface="Dancing Script"/>
              <a:sym typeface="Dancing Script"/>
            </a:endParaRPr>
          </a:p>
          <a:p>
            <a:pPr indent="0" lvl="0" marL="0" rtl="0" algn="ctr">
              <a:lnSpc>
                <a:spcPct val="150000"/>
              </a:lnSpc>
              <a:spcBef>
                <a:spcPts val="0"/>
              </a:spcBef>
              <a:spcAft>
                <a:spcPts val="0"/>
              </a:spcAft>
              <a:buNone/>
            </a:pPr>
            <a:r>
              <a:rPr b="1" lang="en" sz="1800">
                <a:latin typeface="Dancing Script"/>
                <a:ea typeface="Dancing Script"/>
                <a:cs typeface="Dancing Script"/>
                <a:sym typeface="Dancing Script"/>
              </a:rPr>
              <a:t>Multiplayer		18+</a:t>
            </a:r>
            <a:endParaRPr b="1" sz="1800">
              <a:latin typeface="Dancing Script"/>
              <a:ea typeface="Dancing Script"/>
              <a:cs typeface="Dancing Script"/>
              <a:sym typeface="Dancing Script"/>
            </a:endParaRPr>
          </a:p>
          <a:p>
            <a:pPr indent="0" lvl="0" marL="0" rtl="0" algn="ctr">
              <a:lnSpc>
                <a:spcPct val="150000"/>
              </a:lnSpc>
              <a:spcBef>
                <a:spcPts val="0"/>
              </a:spcBef>
              <a:spcAft>
                <a:spcPts val="0"/>
              </a:spcAft>
              <a:buNone/>
            </a:pPr>
            <a:r>
              <a:t/>
            </a:r>
            <a:endParaRPr b="1" sz="1800">
              <a:latin typeface="Amatic SC"/>
              <a:ea typeface="Amatic SC"/>
              <a:cs typeface="Amatic SC"/>
              <a:sym typeface="Amatic SC"/>
            </a:endParaRPr>
          </a:p>
          <a:p>
            <a:pPr indent="0" lvl="0" marL="0" rtl="0" algn="ctr">
              <a:lnSpc>
                <a:spcPct val="150000"/>
              </a:lnSpc>
              <a:spcBef>
                <a:spcPts val="0"/>
              </a:spcBef>
              <a:spcAft>
                <a:spcPts val="0"/>
              </a:spcAft>
              <a:buNone/>
            </a:pPr>
            <a:r>
              <a:t/>
            </a:r>
            <a:endParaRPr b="1" sz="1800">
              <a:latin typeface="Amatic SC"/>
              <a:ea typeface="Amatic SC"/>
              <a:cs typeface="Amatic SC"/>
              <a:sym typeface="Amatic SC"/>
            </a:endParaRPr>
          </a:p>
          <a:p>
            <a:pPr indent="0" lvl="0" marL="0" rtl="0" algn="ctr">
              <a:lnSpc>
                <a:spcPct val="150000"/>
              </a:lnSpc>
              <a:spcBef>
                <a:spcPts val="0"/>
              </a:spcBef>
              <a:spcAft>
                <a:spcPts val="0"/>
              </a:spcAft>
              <a:buNone/>
            </a:pPr>
            <a:r>
              <a:t/>
            </a:r>
            <a:endParaRPr b="1">
              <a:latin typeface="Lato"/>
              <a:ea typeface="Lato"/>
              <a:cs typeface="Lato"/>
              <a:sym typeface="Lato"/>
            </a:endParaRPr>
          </a:p>
        </p:txBody>
      </p:sp>
      <p:pic>
        <p:nvPicPr>
          <p:cNvPr id="178" name="Google Shape;178;p18"/>
          <p:cNvPicPr preferRelativeResize="0"/>
          <p:nvPr/>
        </p:nvPicPr>
        <p:blipFill>
          <a:blip r:embed="rId4">
            <a:alphaModFix/>
          </a:blip>
          <a:stretch>
            <a:fillRect/>
          </a:stretch>
        </p:blipFill>
        <p:spPr>
          <a:xfrm>
            <a:off x="2556825" y="385775"/>
            <a:ext cx="3305175" cy="629775"/>
          </a:xfrm>
          <a:prstGeom prst="rect">
            <a:avLst/>
          </a:prstGeom>
          <a:noFill/>
          <a:ln>
            <a:noFill/>
          </a:ln>
        </p:spPr>
      </p:pic>
      <p:sp>
        <p:nvSpPr>
          <p:cNvPr id="179" name="Google Shape;179;p18"/>
          <p:cNvSpPr txBox="1"/>
          <p:nvPr/>
        </p:nvSpPr>
        <p:spPr>
          <a:xfrm>
            <a:off x="830625" y="1727138"/>
            <a:ext cx="17262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Dancing Script"/>
                <a:ea typeface="Dancing Script"/>
                <a:cs typeface="Dancing Script"/>
                <a:sym typeface="Dancing Script"/>
              </a:rPr>
              <a:t>ReMark</a:t>
            </a:r>
            <a:endParaRPr sz="3000">
              <a:solidFill>
                <a:srgbClr val="073763"/>
              </a:solidFill>
              <a:latin typeface="Dancing Script"/>
              <a:ea typeface="Dancing Script"/>
              <a:cs typeface="Dancing Script"/>
              <a:sym typeface="Dancing Scrip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3" name="Shape 183"/>
        <p:cNvGrpSpPr/>
        <p:nvPr/>
      </p:nvGrpSpPr>
      <p:grpSpPr>
        <a:xfrm>
          <a:off x="0" y="0"/>
          <a:ext cx="0" cy="0"/>
          <a:chOff x="0" y="0"/>
          <a:chExt cx="0" cy="0"/>
        </a:xfrm>
      </p:grpSpPr>
      <p:pic>
        <p:nvPicPr>
          <p:cNvPr id="184" name="Google Shape;184;p19"/>
          <p:cNvPicPr preferRelativeResize="0"/>
          <p:nvPr/>
        </p:nvPicPr>
        <p:blipFill>
          <a:blip r:embed="rId3">
            <a:alphaModFix/>
          </a:blip>
          <a:stretch>
            <a:fillRect/>
          </a:stretch>
        </p:blipFill>
        <p:spPr>
          <a:xfrm>
            <a:off x="3125900" y="63125"/>
            <a:ext cx="2810897" cy="4838700"/>
          </a:xfrm>
          <a:prstGeom prst="rect">
            <a:avLst/>
          </a:prstGeom>
          <a:noFill/>
          <a:ln>
            <a:noFill/>
          </a:ln>
        </p:spPr>
      </p:pic>
      <p:pic>
        <p:nvPicPr>
          <p:cNvPr id="185" name="Google Shape;185;p19"/>
          <p:cNvPicPr preferRelativeResize="0"/>
          <p:nvPr/>
        </p:nvPicPr>
        <p:blipFill rotWithShape="1">
          <a:blip r:embed="rId4">
            <a:alphaModFix/>
          </a:blip>
          <a:srcRect b="86494" l="0" r="84992" t="0"/>
          <a:stretch/>
        </p:blipFill>
        <p:spPr>
          <a:xfrm>
            <a:off x="3536575" y="794575"/>
            <a:ext cx="1998350" cy="1785449"/>
          </a:xfrm>
          <a:prstGeom prst="rect">
            <a:avLst/>
          </a:prstGeom>
          <a:noFill/>
          <a:ln>
            <a:noFill/>
          </a:ln>
        </p:spPr>
      </p:pic>
      <p:pic>
        <p:nvPicPr>
          <p:cNvPr id="186" name="Google Shape;186;p19"/>
          <p:cNvPicPr preferRelativeResize="0"/>
          <p:nvPr/>
        </p:nvPicPr>
        <p:blipFill rotWithShape="1">
          <a:blip r:embed="rId4">
            <a:alphaModFix/>
          </a:blip>
          <a:srcRect b="7347" l="0" r="0" t="0"/>
          <a:stretch/>
        </p:blipFill>
        <p:spPr>
          <a:xfrm>
            <a:off x="3536575" y="2533975"/>
            <a:ext cx="1998350" cy="1785449"/>
          </a:xfrm>
          <a:prstGeom prst="rect">
            <a:avLst/>
          </a:prstGeom>
          <a:noFill/>
          <a:ln>
            <a:noFill/>
          </a:ln>
        </p:spPr>
      </p:pic>
      <p:sp>
        <p:nvSpPr>
          <p:cNvPr id="187" name="Google Shape;187;p19"/>
          <p:cNvSpPr txBox="1"/>
          <p:nvPr/>
        </p:nvSpPr>
        <p:spPr>
          <a:xfrm>
            <a:off x="3651150" y="1030950"/>
            <a:ext cx="1726200" cy="53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Dancing Script"/>
                <a:ea typeface="Dancing Script"/>
                <a:cs typeface="Dancing Script"/>
                <a:sym typeface="Dancing Script"/>
              </a:rPr>
              <a:t>ReMark</a:t>
            </a:r>
            <a:endParaRPr sz="3000">
              <a:solidFill>
                <a:schemeClr val="lt1"/>
              </a:solidFill>
              <a:latin typeface="Dancing Script"/>
              <a:ea typeface="Dancing Script"/>
              <a:cs typeface="Dancing Script"/>
              <a:sym typeface="Dancing Script"/>
            </a:endParaRPr>
          </a:p>
        </p:txBody>
      </p:sp>
      <p:sp>
        <p:nvSpPr>
          <p:cNvPr id="188" name="Google Shape;188;p19"/>
          <p:cNvSpPr/>
          <p:nvPr/>
        </p:nvSpPr>
        <p:spPr>
          <a:xfrm>
            <a:off x="4215550" y="1804575"/>
            <a:ext cx="601500" cy="5928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rot="5400000">
            <a:off x="4382490" y="1974513"/>
            <a:ext cx="357600" cy="252900"/>
          </a:xfrm>
          <a:prstGeom prst="triangle">
            <a:avLst>
              <a:gd fmla="val 50000" name="adj"/>
            </a:avLst>
          </a:prstGeom>
          <a:solidFill>
            <a:srgbClr val="4C113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19"/>
          <p:cNvPicPr preferRelativeResize="0"/>
          <p:nvPr/>
        </p:nvPicPr>
        <p:blipFill>
          <a:blip r:embed="rId5">
            <a:alphaModFix/>
          </a:blip>
          <a:stretch>
            <a:fillRect/>
          </a:stretch>
        </p:blipFill>
        <p:spPr>
          <a:xfrm>
            <a:off x="6230674" y="3213400"/>
            <a:ext cx="735000" cy="1470000"/>
          </a:xfrm>
          <a:prstGeom prst="rect">
            <a:avLst/>
          </a:prstGeom>
          <a:noFill/>
          <a:ln>
            <a:noFill/>
          </a:ln>
        </p:spPr>
      </p:pic>
      <p:pic>
        <p:nvPicPr>
          <p:cNvPr id="191" name="Google Shape;191;p19"/>
          <p:cNvPicPr preferRelativeResize="0"/>
          <p:nvPr/>
        </p:nvPicPr>
        <p:blipFill>
          <a:blip r:embed="rId6">
            <a:alphaModFix/>
          </a:blip>
          <a:stretch>
            <a:fillRect/>
          </a:stretch>
        </p:blipFill>
        <p:spPr>
          <a:xfrm>
            <a:off x="6158374" y="741025"/>
            <a:ext cx="1577075" cy="1063550"/>
          </a:xfrm>
          <a:prstGeom prst="rect">
            <a:avLst/>
          </a:prstGeom>
          <a:noFill/>
          <a:ln>
            <a:noFill/>
          </a:ln>
        </p:spPr>
      </p:pic>
      <p:pic>
        <p:nvPicPr>
          <p:cNvPr id="192" name="Google Shape;192;p19"/>
          <p:cNvPicPr preferRelativeResize="0"/>
          <p:nvPr/>
        </p:nvPicPr>
        <p:blipFill>
          <a:blip r:embed="rId7">
            <a:alphaModFix/>
          </a:blip>
          <a:stretch>
            <a:fillRect/>
          </a:stretch>
        </p:blipFill>
        <p:spPr>
          <a:xfrm>
            <a:off x="1399899" y="1137038"/>
            <a:ext cx="1260325" cy="1260325"/>
          </a:xfrm>
          <a:prstGeom prst="rect">
            <a:avLst/>
          </a:prstGeom>
          <a:noFill/>
          <a:ln>
            <a:noFill/>
          </a:ln>
        </p:spPr>
      </p:pic>
      <p:pic>
        <p:nvPicPr>
          <p:cNvPr id="193" name="Google Shape;193;p19"/>
          <p:cNvPicPr preferRelativeResize="0"/>
          <p:nvPr/>
        </p:nvPicPr>
        <p:blipFill rotWithShape="1">
          <a:blip r:embed="rId8">
            <a:alphaModFix/>
          </a:blip>
          <a:srcRect b="16228" l="6837" r="72816" t="12061"/>
          <a:stretch/>
        </p:blipFill>
        <p:spPr>
          <a:xfrm>
            <a:off x="2159600" y="2992175"/>
            <a:ext cx="672425" cy="1912450"/>
          </a:xfrm>
          <a:prstGeom prst="rect">
            <a:avLst/>
          </a:prstGeom>
          <a:noFill/>
          <a:ln>
            <a:noFill/>
          </a:ln>
        </p:spPr>
      </p:pic>
      <p:pic>
        <p:nvPicPr>
          <p:cNvPr id="194" name="Google Shape;194;p19"/>
          <p:cNvPicPr preferRelativeResize="0"/>
          <p:nvPr/>
        </p:nvPicPr>
        <p:blipFill>
          <a:blip r:embed="rId9">
            <a:alphaModFix/>
          </a:blip>
          <a:stretch>
            <a:fillRect/>
          </a:stretch>
        </p:blipFill>
        <p:spPr>
          <a:xfrm>
            <a:off x="508899" y="2676350"/>
            <a:ext cx="559525" cy="1022772"/>
          </a:xfrm>
          <a:prstGeom prst="rect">
            <a:avLst/>
          </a:prstGeom>
          <a:noFill/>
          <a:ln>
            <a:noFill/>
          </a:ln>
        </p:spPr>
      </p:pic>
      <p:pic>
        <p:nvPicPr>
          <p:cNvPr id="195" name="Google Shape;195;p19"/>
          <p:cNvPicPr preferRelativeResize="0"/>
          <p:nvPr/>
        </p:nvPicPr>
        <p:blipFill>
          <a:blip r:embed="rId10">
            <a:alphaModFix/>
          </a:blip>
          <a:stretch>
            <a:fillRect/>
          </a:stretch>
        </p:blipFill>
        <p:spPr>
          <a:xfrm>
            <a:off x="7333754" y="1772798"/>
            <a:ext cx="1431171" cy="14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9" name="Shape 199"/>
        <p:cNvGrpSpPr/>
        <p:nvPr/>
      </p:nvGrpSpPr>
      <p:grpSpPr>
        <a:xfrm>
          <a:off x="0" y="0"/>
          <a:ext cx="0" cy="0"/>
          <a:chOff x="0" y="0"/>
          <a:chExt cx="0" cy="0"/>
        </a:xfrm>
      </p:grpSpPr>
      <p:sp>
        <p:nvSpPr>
          <p:cNvPr id="200" name="Google Shape;200;p20"/>
          <p:cNvSpPr txBox="1"/>
          <p:nvPr>
            <p:ph type="title"/>
          </p:nvPr>
        </p:nvSpPr>
        <p:spPr>
          <a:xfrm>
            <a:off x="2349975" y="331500"/>
            <a:ext cx="40644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0124D"/>
                </a:solidFill>
                <a:latin typeface="Amatic SC"/>
                <a:ea typeface="Amatic SC"/>
                <a:cs typeface="Amatic SC"/>
                <a:sym typeface="Amatic SC"/>
              </a:rPr>
              <a:t>THEMES</a:t>
            </a:r>
            <a:endParaRPr sz="3000">
              <a:solidFill>
                <a:srgbClr val="20124D"/>
              </a:solidFill>
              <a:latin typeface="Amatic SC"/>
              <a:ea typeface="Amatic SC"/>
              <a:cs typeface="Amatic SC"/>
              <a:sym typeface="Amatic SC"/>
            </a:endParaRPr>
          </a:p>
        </p:txBody>
      </p:sp>
      <p:pic>
        <p:nvPicPr>
          <p:cNvPr id="201" name="Google Shape;201;p20"/>
          <p:cNvPicPr preferRelativeResize="0"/>
          <p:nvPr/>
        </p:nvPicPr>
        <p:blipFill>
          <a:blip r:embed="rId3">
            <a:alphaModFix/>
          </a:blip>
          <a:stretch>
            <a:fillRect/>
          </a:stretch>
        </p:blipFill>
        <p:spPr>
          <a:xfrm>
            <a:off x="910425" y="2160000"/>
            <a:ext cx="1137450" cy="1931951"/>
          </a:xfrm>
          <a:prstGeom prst="rect">
            <a:avLst/>
          </a:prstGeom>
          <a:noFill/>
          <a:ln>
            <a:noFill/>
          </a:ln>
          <a:effectLst>
            <a:reflection blurRad="0" dir="5400000" dist="38100" endA="0" endPos="30000" fadeDir="5400012" kx="0" rotWithShape="0" algn="bl" stPos="0" sy="-100000" ky="0"/>
          </a:effectLst>
        </p:spPr>
      </p:pic>
      <p:pic>
        <p:nvPicPr>
          <p:cNvPr id="202" name="Google Shape;202;p20"/>
          <p:cNvPicPr preferRelativeResize="0"/>
          <p:nvPr/>
        </p:nvPicPr>
        <p:blipFill>
          <a:blip r:embed="rId4">
            <a:alphaModFix/>
          </a:blip>
          <a:stretch>
            <a:fillRect/>
          </a:stretch>
        </p:blipFill>
        <p:spPr>
          <a:xfrm>
            <a:off x="2412225" y="1779000"/>
            <a:ext cx="1145288" cy="1931950"/>
          </a:xfrm>
          <a:prstGeom prst="rect">
            <a:avLst/>
          </a:prstGeom>
          <a:noFill/>
          <a:ln>
            <a:noFill/>
          </a:ln>
          <a:effectLst>
            <a:reflection blurRad="0" dir="5400000" dist="38100" endA="0" endPos="30000" fadeDir="5400012" kx="0" rotWithShape="0" algn="bl" stPos="0" sy="-100000" ky="0"/>
          </a:effectLst>
        </p:spPr>
      </p:pic>
      <p:pic>
        <p:nvPicPr>
          <p:cNvPr id="203" name="Google Shape;203;p20"/>
          <p:cNvPicPr preferRelativeResize="0"/>
          <p:nvPr/>
        </p:nvPicPr>
        <p:blipFill>
          <a:blip r:embed="rId5">
            <a:alphaModFix/>
          </a:blip>
          <a:stretch>
            <a:fillRect/>
          </a:stretch>
        </p:blipFill>
        <p:spPr>
          <a:xfrm>
            <a:off x="4000775" y="1398000"/>
            <a:ext cx="1142451" cy="1931950"/>
          </a:xfrm>
          <a:prstGeom prst="rect">
            <a:avLst/>
          </a:prstGeom>
          <a:noFill/>
          <a:ln>
            <a:noFill/>
          </a:ln>
          <a:effectLst>
            <a:reflection blurRad="0" dir="5400000" dist="38100" endA="0" endPos="30000" fadeDir="5400012" kx="0" rotWithShape="0" algn="bl" stPos="0" sy="-100000" ky="0"/>
          </a:effectLst>
        </p:spPr>
      </p:pic>
      <p:pic>
        <p:nvPicPr>
          <p:cNvPr id="204" name="Google Shape;204;p20"/>
          <p:cNvPicPr preferRelativeResize="0"/>
          <p:nvPr/>
        </p:nvPicPr>
        <p:blipFill>
          <a:blip r:embed="rId6">
            <a:alphaModFix/>
          </a:blip>
          <a:stretch>
            <a:fillRect/>
          </a:stretch>
        </p:blipFill>
        <p:spPr>
          <a:xfrm>
            <a:off x="5586475" y="1779000"/>
            <a:ext cx="1144004" cy="1893525"/>
          </a:xfrm>
          <a:prstGeom prst="rect">
            <a:avLst/>
          </a:prstGeom>
          <a:noFill/>
          <a:ln>
            <a:noFill/>
          </a:ln>
          <a:effectLst>
            <a:reflection blurRad="0" dir="5400000" dist="38100" endA="0" endPos="30000" fadeDir="5400012" kx="0" rotWithShape="0" algn="bl" stPos="0" sy="-100000" ky="0"/>
          </a:effectLst>
        </p:spPr>
      </p:pic>
      <p:pic>
        <p:nvPicPr>
          <p:cNvPr id="205" name="Google Shape;205;p20"/>
          <p:cNvPicPr preferRelativeResize="0"/>
          <p:nvPr/>
        </p:nvPicPr>
        <p:blipFill>
          <a:blip r:embed="rId7">
            <a:alphaModFix/>
          </a:blip>
          <a:stretch>
            <a:fillRect/>
          </a:stretch>
        </p:blipFill>
        <p:spPr>
          <a:xfrm>
            <a:off x="7096125" y="2117438"/>
            <a:ext cx="1145300" cy="1931949"/>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9" name="Shape 209"/>
        <p:cNvGrpSpPr/>
        <p:nvPr/>
      </p:nvGrpSpPr>
      <p:grpSpPr>
        <a:xfrm>
          <a:off x="0" y="0"/>
          <a:ext cx="0" cy="0"/>
          <a:chOff x="0" y="0"/>
          <a:chExt cx="0" cy="0"/>
        </a:xfrm>
      </p:grpSpPr>
      <p:sp>
        <p:nvSpPr>
          <p:cNvPr id="210" name="Google Shape;21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073763"/>
                </a:solidFill>
              </a:rPr>
              <a:t>How to Play?</a:t>
            </a:r>
            <a:endParaRPr sz="4000">
              <a:solidFill>
                <a:srgbClr val="073763"/>
              </a:solidFill>
            </a:endParaRPr>
          </a:p>
        </p:txBody>
      </p:sp>
      <p:sp>
        <p:nvSpPr>
          <p:cNvPr id="211" name="Google Shape;211;p21"/>
          <p:cNvSpPr txBox="1"/>
          <p:nvPr>
            <p:ph idx="1" type="body"/>
          </p:nvPr>
        </p:nvSpPr>
        <p:spPr>
          <a:xfrm>
            <a:off x="905200" y="1345400"/>
            <a:ext cx="7038900" cy="36579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073763"/>
              </a:buClr>
              <a:buSzPts val="1300"/>
              <a:buChar char="●"/>
            </a:pPr>
            <a:r>
              <a:rPr lang="en">
                <a:solidFill>
                  <a:srgbClr val="073763"/>
                </a:solidFill>
              </a:rPr>
              <a:t>The game presents you with multiple choices of the genres you can play in.</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Every genre contains an option to select the number of rounds you want to continue the game for. The maximum limit for the number of rounds is 15 and minimum is 5.</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The player is then assigned a secret code with which he connects other players to the room.</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Once the game begins, at every round a word is popped on the screen.</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A clock timer of 30 seconds starts, during which the player has to write a remark, whatever comes first to his mind on seeing the word.</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After 30 seconds all responses appear on every player’s screen wherein they like the best response. (Player can choose their own parameters for judgement)</a:t>
            </a:r>
            <a:endParaRPr>
              <a:solidFill>
                <a:srgbClr val="073763"/>
              </a:solidFill>
            </a:endParaRPr>
          </a:p>
          <a:p>
            <a:pPr indent="-311150" lvl="0" marL="457200" rtl="0" algn="l">
              <a:lnSpc>
                <a:spcPct val="150000"/>
              </a:lnSpc>
              <a:spcBef>
                <a:spcPts val="0"/>
              </a:spcBef>
              <a:spcAft>
                <a:spcPts val="0"/>
              </a:spcAft>
              <a:buClr>
                <a:srgbClr val="073763"/>
              </a:buClr>
              <a:buSzPts val="1300"/>
              <a:buChar char="●"/>
            </a:pPr>
            <a:r>
              <a:rPr lang="en">
                <a:solidFill>
                  <a:srgbClr val="073763"/>
                </a:solidFill>
              </a:rPr>
              <a:t>The person with maximum number of likes is awarded the points for the round and the game continues.</a:t>
            </a:r>
            <a:endParaRPr>
              <a:solidFill>
                <a:srgbClr val="07376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